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10" r:id="rId1"/>
    <p:sldMasterId id="2147483734" r:id="rId2"/>
  </p:sldMasterIdLst>
  <p:notesMasterIdLst>
    <p:notesMasterId r:id="rId8"/>
  </p:notesMasterIdLst>
  <p:handoutMasterIdLst>
    <p:handoutMasterId r:id="rId9"/>
  </p:handoutMasterIdLst>
  <p:sldIdLst>
    <p:sldId id="574" r:id="rId3"/>
    <p:sldId id="577" r:id="rId4"/>
    <p:sldId id="575" r:id="rId5"/>
    <p:sldId id="571" r:id="rId6"/>
    <p:sldId id="570" r:id="rId7"/>
  </p:sldIdLst>
  <p:sldSz cx="9144000" cy="5143500" type="screen16x9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A8246F"/>
    <a:srgbClr val="CC3300"/>
    <a:srgbClr val="BBCFFB"/>
    <a:srgbClr val="55F587"/>
    <a:srgbClr val="6CF10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2082" autoAdjust="0"/>
  </p:normalViewPr>
  <p:slideViewPr>
    <p:cSldViewPr>
      <p:cViewPr varScale="1">
        <p:scale>
          <a:sx n="98" d="100"/>
          <a:sy n="98" d="100"/>
        </p:scale>
        <p:origin x="35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047" cy="498316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541" y="0"/>
            <a:ext cx="2930047" cy="498316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r">
              <a:defRPr sz="1200"/>
            </a:lvl1pPr>
          </a:lstStyle>
          <a:p>
            <a:fld id="{2EFB467B-A696-43D9-A5AA-A5AAB77F3B98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198"/>
            <a:ext cx="2930047" cy="498316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541" y="9444198"/>
            <a:ext cx="2930047" cy="498316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r">
              <a:defRPr sz="1200"/>
            </a:lvl1pPr>
          </a:lstStyle>
          <a:p>
            <a:fld id="{D56C85A6-CBE3-446B-9734-C5373DE66E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72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89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24" tIns="46012" rIns="92024" bIns="460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0639" y="1"/>
            <a:ext cx="29289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24" tIns="46012" rIns="92024" bIns="460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F5D3694E-5052-4F3F-93CD-88758756FAC5}" type="datetimeFigureOut">
              <a:rPr lang="ru-RU"/>
              <a:pPr>
                <a:defRPr/>
              </a:pPr>
              <a:t>07.11.2019</a:t>
            </a:fld>
            <a:endParaRPr lang="ru-RU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675" y="746125"/>
            <a:ext cx="662781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6" y="4724400"/>
            <a:ext cx="5408613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24" tIns="46012" rIns="92024" bIns="460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1"/>
            <a:ext cx="29289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24" tIns="46012" rIns="92024" bIns="460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0639" y="9442451"/>
            <a:ext cx="29289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24" tIns="46012" rIns="92024" bIns="4601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A900FADF-9908-4C73-8B39-9498CA96A0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2407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291">
              <a:defRPr/>
            </a:pPr>
            <a:fld id="{6BF5C053-BE77-49FB-81A8-12447C8F5DEA}" type="slidenum">
              <a:rPr lang="ru-RU">
                <a:solidFill>
                  <a:srgbClr val="000000"/>
                </a:solidFill>
              </a:rPr>
              <a:pPr defTabSz="911291">
                <a:defRPr/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68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291">
              <a:defRPr/>
            </a:pPr>
            <a:fld id="{6BF5C053-BE77-49FB-81A8-12447C8F5DEA}" type="slidenum">
              <a:rPr lang="ru-RU">
                <a:solidFill>
                  <a:srgbClr val="000000"/>
                </a:solidFill>
              </a:rPr>
              <a:pPr defTabSz="911291">
                <a:defRPr/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1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F5C053-BE77-49FB-81A8-12447C8F5DE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26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291">
              <a:defRPr/>
            </a:pPr>
            <a:fld id="{6BF5C053-BE77-49FB-81A8-12447C8F5DEA}" type="slidenum">
              <a:rPr lang="ru-RU">
                <a:solidFill>
                  <a:srgbClr val="000000"/>
                </a:solidFill>
              </a:rPr>
              <a:pPr defTabSz="911291"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04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291">
              <a:defRPr/>
            </a:pPr>
            <a:fld id="{6BF5C053-BE77-49FB-81A8-12447C8F5DEA}" type="slidenum">
              <a:rPr lang="ru-RU">
                <a:solidFill>
                  <a:srgbClr val="000000"/>
                </a:solidFill>
              </a:rPr>
              <a:pPr defTabSz="911291"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47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4A699-D71E-4C60-8471-1DA6D3D6923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05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2DEEA-705F-4A36-B7DE-A1D371561A6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38002-4E2B-4FC9-AD16-186AEA82637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79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848BD-6D1B-4E4A-AB68-CB6B78ED699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21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018F79-1A6E-4C2B-A165-DCC725C6E37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9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35D819-B41B-4C11-A9FF-00E8920AE40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48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D79B7-8608-4C66-929F-4B6E43A5B27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95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835CE1-373D-4ED1-A6FE-5DA24D52F73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33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FD607E-ABAB-415D-81CA-1276BFACE3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74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91C46E-1B84-40F8-8D46-544DFFC6008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3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C9E38-7283-44C0-A16D-B27581E2305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007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23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104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213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710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420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111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048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5238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655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4723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898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BD0F5B-4998-4699-BB48-53D7BF03A70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07.11.2019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E0CB1-8A1B-4CAB-B415-0D44295713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03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9947FB0-14D0-4CBD-9E65-C0098E2420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07.11.2019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AF323E9E-9D4A-47D5-9760-6BB4A70050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67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pprkrostok@mail.ru" TargetMode="External"/><Relationship Id="rId5" Type="http://schemas.openxmlformats.org/officeDocument/2006/relationships/hyperlink" Target="https://test-edu.ru/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859" y="9995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5598114" y="2883775"/>
            <a:ext cx="1674186" cy="3900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917219"/>
            <a:ext cx="918102" cy="323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4" y="1"/>
            <a:ext cx="1688107" cy="936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627534"/>
            <a:ext cx="60985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/>
              </a:rPr>
              <a:t>О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/>
              </a:rPr>
              <a:t>порядке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/>
              </a:rPr>
              <a:t>проведения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/>
              </a:rPr>
              <a:t>социально-психологического  тестирования  и мониторинга психологической безопасности образовательной среды    среди обучающихся общеобразовательных организаций Республики Татарстан, обучающихся профессиональных образовательных организаций и студентов образовательных организаций высшего образования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30870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859" y="9995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5598114" y="2883776"/>
            <a:ext cx="1674186" cy="3900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917220"/>
            <a:ext cx="918102" cy="323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5" y="1"/>
            <a:ext cx="1688107" cy="936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7802" y="32199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defRPr/>
            </a:pPr>
            <a:r>
              <a:rPr lang="ru-RU" sz="2000" b="1" dirty="0">
                <a:solidFill>
                  <a:srgbClr val="FF0000"/>
                </a:solidFill>
                <a:latin typeface="Calibri"/>
              </a:rPr>
              <a:t>Некоторые результаты мониторинга психологической безопасности молодежный </a:t>
            </a:r>
            <a:r>
              <a:rPr lang="ru-RU" sz="2000" b="1" dirty="0">
                <a:solidFill>
                  <a:srgbClr val="FF0000"/>
                </a:solidFill>
                <a:latin typeface="Calibri"/>
              </a:rPr>
              <a:t>среды </a:t>
            </a:r>
            <a:endParaRPr lang="ru-RU" sz="20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7" y="130870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962891" y="1122902"/>
          <a:ext cx="8063345" cy="347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9402">
                  <a:extLst>
                    <a:ext uri="{9D8B030D-6E8A-4147-A177-3AD203B41FA5}">
                      <a16:colId xmlns:a16="http://schemas.microsoft.com/office/drawing/2014/main" val="205969603"/>
                    </a:ext>
                  </a:extLst>
                </a:gridCol>
                <a:gridCol w="1525179">
                  <a:extLst>
                    <a:ext uri="{9D8B030D-6E8A-4147-A177-3AD203B41FA5}">
                      <a16:colId xmlns:a16="http://schemas.microsoft.com/office/drawing/2014/main" val="1808802354"/>
                    </a:ext>
                  </a:extLst>
                </a:gridCol>
                <a:gridCol w="1708764">
                  <a:extLst>
                    <a:ext uri="{9D8B030D-6E8A-4147-A177-3AD203B41FA5}">
                      <a16:colId xmlns:a16="http://schemas.microsoft.com/office/drawing/2014/main" val="48502003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Показатель, проблемы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 год,</a:t>
                      </a:r>
                      <a:r>
                        <a:rPr lang="ru-RU" sz="15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500" b="1" kern="120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 полугодие 2019 года,</a:t>
                      </a:r>
                      <a:r>
                        <a:rPr lang="ru-RU" sz="15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500" b="1" kern="120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118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Испытывают страх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7,12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1572074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Испытывают тревогу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10,79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90713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Чувствуют себя защищенными в семье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53,1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54,75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44901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Негативно настроены по отношению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образовательной организации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3,5 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3,58</a:t>
                      </a:r>
                    </a:p>
                    <a:p>
                      <a:pPr algn="ctr"/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63084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Совершают насилие по отношению</a:t>
                      </a:r>
                    </a:p>
                    <a:p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сверстникам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3,15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</a:t>
                      </a:r>
                    </a:p>
                    <a:p>
                      <a:pPr algn="ctr"/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94594"/>
                  </a:ext>
                </a:extLst>
              </a:tr>
              <a:tr h="3683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Становились объектом насилия 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4,73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4,73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75082"/>
                  </a:ext>
                </a:extLst>
              </a:tr>
              <a:tr h="3683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Желание уединиться в своей комнате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13,55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16,15</a:t>
                      </a:r>
                      <a:endParaRPr lang="ru-RU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35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60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-9372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5598114" y="2883775"/>
            <a:ext cx="1674186" cy="3900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1745" y="220060"/>
            <a:ext cx="6635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  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Социально-психологическое тестирование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мониторинг безопасности образовательной среды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2019/2020 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 году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30870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647" y="44594"/>
            <a:ext cx="1166579" cy="6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43608" y="1306861"/>
            <a:ext cx="3744416" cy="6168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Социально-психологическое </a:t>
            </a:r>
            <a:r>
              <a:rPr lang="ru-RU" b="1" dirty="0" smtClean="0">
                <a:solidFill>
                  <a:schemeClr val="bg1"/>
                </a:solidFill>
              </a:rPr>
              <a:t>тестирование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43609" y="2139702"/>
            <a:ext cx="3744416" cy="7920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Мониторинг </a:t>
            </a:r>
            <a:r>
              <a:rPr lang="ru-RU" b="1" dirty="0" smtClean="0">
                <a:solidFill>
                  <a:schemeClr val="bg1"/>
                </a:solidFill>
              </a:rPr>
              <a:t>психологической безопасности </a:t>
            </a:r>
            <a:r>
              <a:rPr lang="ru-RU" b="1" dirty="0" smtClean="0">
                <a:solidFill>
                  <a:schemeClr val="bg1"/>
                </a:solidFill>
              </a:rPr>
              <a:t>образовательной среды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4048" y="1391536"/>
            <a:ext cx="4034178" cy="4001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15 ноября 2019 – 10 декабря 2019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4049" y="2221676"/>
            <a:ext cx="4034178" cy="4001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м</a:t>
            </a:r>
            <a:r>
              <a:rPr lang="ru-RU" sz="2000" b="1" dirty="0" smtClean="0">
                <a:solidFill>
                  <a:schemeClr val="bg1"/>
                </a:solidFill>
              </a:rPr>
              <a:t>арт – апрель 2020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7616" y="3002234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Приказ от 27 августа 2019 года № под-1184/19</a:t>
            </a:r>
          </a:p>
          <a:p>
            <a:pPr algn="ctr"/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</a:rPr>
              <a:t>Приказ от 10.09.2019 № под-1256/19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6870" y="4011785"/>
            <a:ext cx="8231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Утратил силу приказ от 16 апреля 2019 года № под-651/19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6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859" y="9995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5598114" y="2883775"/>
            <a:ext cx="1674186" cy="3900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917219"/>
            <a:ext cx="918102" cy="323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4" y="1"/>
            <a:ext cx="1688107" cy="936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7801" y="32199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Calibri"/>
              </a:rPr>
              <a:t>Руководителям </a:t>
            </a:r>
            <a:r>
              <a:rPr lang="ru-RU" sz="2000" b="1" dirty="0">
                <a:solidFill>
                  <a:srgbClr val="FF0000"/>
                </a:solidFill>
                <a:latin typeface="Calibri"/>
              </a:rPr>
              <a:t>муниципальных органов управления образованием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30870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762289"/>
            <a:ext cx="824296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latin typeface="+mn-lt"/>
            </a:endParaRPr>
          </a:p>
          <a:p>
            <a:pPr algn="just"/>
            <a:endParaRPr lang="ru-RU" sz="1400" dirty="0">
              <a:latin typeface="+mn-lt"/>
            </a:endParaRPr>
          </a:p>
          <a:p>
            <a:pPr algn="just"/>
            <a:r>
              <a:rPr lang="ru-RU" sz="1400" dirty="0" smtClean="0">
                <a:latin typeface="+mn-lt"/>
              </a:rPr>
              <a:t>- закрепить </a:t>
            </a:r>
            <a:r>
              <a:rPr lang="ru-RU" sz="1400" dirty="0">
                <a:latin typeface="+mn-lt"/>
              </a:rPr>
              <a:t>лиц, ответственных за организацию проведения мониторинга психологической безопасности образовательной среды и социально-психологического тестирования, из числа методистов отделов (управлений) образования, специалистов по информационным технологиям; на уровне образовательных организаций – из числа заместителей директоров по учебно-воспитательной работе,  педагогов-психологов,  специалистов по  информационным технологиям;</a:t>
            </a:r>
          </a:p>
          <a:p>
            <a:pPr algn="just"/>
            <a:r>
              <a:rPr lang="ru-RU" sz="1400" dirty="0">
                <a:latin typeface="+mn-lt"/>
              </a:rPr>
              <a:t>обеспечить:</a:t>
            </a:r>
          </a:p>
          <a:p>
            <a:pPr algn="just"/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- оперативное </a:t>
            </a:r>
            <a:r>
              <a:rPr lang="ru-RU" sz="1400" dirty="0">
                <a:latin typeface="+mn-lt"/>
              </a:rPr>
              <a:t>взаимодействие лиц, ответственных за организацию социально-психологического тестирования и мониторинга безопасности образовательной среды, с Учреждением высшего образования «Университет управления «ТИСБИ»;</a:t>
            </a:r>
          </a:p>
          <a:p>
            <a:pPr algn="just"/>
            <a:r>
              <a:rPr lang="ru-RU" sz="1400" dirty="0">
                <a:latin typeface="+mn-lt"/>
              </a:rPr>
              <a:t>  </a:t>
            </a:r>
            <a:r>
              <a:rPr lang="ru-RU" sz="1400" dirty="0" smtClean="0">
                <a:latin typeface="+mn-lt"/>
              </a:rPr>
              <a:t>- своевременное </a:t>
            </a:r>
            <a:r>
              <a:rPr lang="ru-RU" sz="1400" dirty="0">
                <a:latin typeface="+mn-lt"/>
              </a:rPr>
              <a:t>получение логинов и паролей для организации мониторинга психологической безопасности образовательной  среды; </a:t>
            </a:r>
          </a:p>
          <a:p>
            <a:pPr algn="just"/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- довести </a:t>
            </a:r>
            <a:r>
              <a:rPr lang="ru-RU" sz="1400" dirty="0">
                <a:latin typeface="+mn-lt"/>
              </a:rPr>
              <a:t>до   педагогов-психологов общеобразовательных организаций, педагогов-психологов организаций среднего профессионального образования и муниципальных центров психолого-педагогического и медико-социального сопровождения информацию по результатам социально-психологического тестирования;</a:t>
            </a:r>
          </a:p>
          <a:p>
            <a:pPr algn="just"/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 </a:t>
            </a:r>
            <a:endParaRPr lang="ru-RU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10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859" y="1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5598114" y="2883775"/>
            <a:ext cx="1674186" cy="3900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917219"/>
            <a:ext cx="918102" cy="323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94" y="1"/>
            <a:ext cx="1688107" cy="936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7801" y="32199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Calibri"/>
              </a:rPr>
              <a:t>Информационный </a:t>
            </a:r>
            <a:r>
              <a:rPr lang="ru-RU" sz="2000" b="1" dirty="0">
                <a:solidFill>
                  <a:srgbClr val="FF0000"/>
                </a:solidFill>
                <a:latin typeface="Calibri"/>
              </a:rPr>
              <a:t>обмен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308709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002090"/>
            <a:ext cx="8208912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/>
            <a:endParaRPr lang="ru-RU" altLang="ru-RU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/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организовать социально-психологическое тестирование на </a:t>
            </a:r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сайте </a:t>
            </a:r>
            <a:endParaRPr lang="ru-RU" altLang="ru-RU" sz="17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5"/>
              </a:rPr>
              <a:t>https</a:t>
            </a:r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5"/>
              </a:rPr>
              <a:t>test-edu.ru</a:t>
            </a:r>
            <a:endParaRPr lang="ru-RU" altLang="ru-RU" sz="17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ru-RU" altLang="ru-RU" sz="17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Оперативное взаимодействие по организационным вопросам – центр «Росток» </a:t>
            </a:r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</a:t>
            </a:r>
            <a:r>
              <a:rPr lang="en-US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e-mail</a:t>
            </a:r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altLang="ru-RU" sz="1700" dirty="0" smtClean="0">
                <a:solidFill>
                  <a:srgbClr val="00006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hlinkClick r:id="rId6"/>
              </a:rPr>
              <a:t>cpprkrostok@mail.ru</a:t>
            </a:r>
            <a:r>
              <a:rPr lang="ru-RU" altLang="ru-RU" sz="1700" dirty="0" smtClean="0">
                <a:solidFill>
                  <a:srgbClr val="000066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с пометкой «СПТ-мониторинг», (843)56335616, 89270384554, Римма Камилевна Каримова, руководитель методического отдела</a:t>
            </a:r>
            <a:endParaRPr lang="ru-RU" altLang="ru-RU" sz="17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ru-RU" altLang="ru-RU" sz="17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оперативное взаимодействие по </a:t>
            </a:r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техническим вопросам </a:t>
            </a:r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посредством Интернет-ресурсов: https://admin.test-edu.ru (сайт куратора</a:t>
            </a:r>
            <a:r>
              <a:rPr lang="ru-RU" altLang="ru-RU" sz="17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 </a:t>
            </a:r>
          </a:p>
          <a:p>
            <a:pPr marL="0" indent="0" algn="just"/>
            <a:endParaRPr lang="ru-RU" altLang="ru-RU" sz="17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ru-RU" altLang="ru-RU" sz="17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https://stats.test-edu.ru (сайт общей статистики), </a:t>
            </a:r>
            <a:r>
              <a:rPr lang="ru-RU" altLang="ru-RU" sz="1700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Obr.Opros@tatar.ru </a:t>
            </a:r>
            <a:r>
              <a:rPr lang="ru-RU" altLang="ru-RU" sz="17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(почта для возникающих </a:t>
            </a:r>
            <a:r>
              <a:rPr lang="ru-RU" altLang="ru-RU" sz="1700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технических вопросов</a:t>
            </a:r>
            <a:r>
              <a:rPr lang="ru-RU" altLang="ru-RU" sz="1700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938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6359</TotalTime>
  <Words>456</Words>
  <Application>Microsoft Office PowerPoint</Application>
  <PresentationFormat>Экран (16:9)</PresentationFormat>
  <Paragraphs>87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Tahoma</vt:lpstr>
      <vt:lpstr>Times New Roman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МОиН РТ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Windows User</cp:lastModifiedBy>
  <cp:revision>526</cp:revision>
  <cp:lastPrinted>2019-11-07T08:12:07Z</cp:lastPrinted>
  <dcterms:created xsi:type="dcterms:W3CDTF">2009-12-08T06:57:32Z</dcterms:created>
  <dcterms:modified xsi:type="dcterms:W3CDTF">2019-11-07T08:18:31Z</dcterms:modified>
</cp:coreProperties>
</file>